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257" r:id="rId3"/>
    <p:sldId id="258" r:id="rId4"/>
    <p:sldId id="259" r:id="rId5"/>
    <p:sldId id="260" r:id="rId6"/>
    <p:sldId id="261" r:id="rId7"/>
    <p:sldId id="262" r:id="rId8"/>
    <p:sldId id="264"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7"/>
    <p:restoredTop sz="94629"/>
  </p:normalViewPr>
  <p:slideViewPr>
    <p:cSldViewPr snapToGrid="0" snapToObjects="1">
      <p:cViewPr varScale="1">
        <p:scale>
          <a:sx n="172" d="100"/>
          <a:sy n="172" d="100"/>
        </p:scale>
        <p:origin x="13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1EE95-46AF-A34B-A81B-32F4693B8BA5}" type="datetimeFigureOut">
              <a:rPr lang="en-US" smtClean="0"/>
              <a:t>7/28/25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6A1-61F0-8842-99E2-65BF48F36F03}" type="slidenum">
              <a:rPr lang="en-US" smtClean="0"/>
              <a:t>‹#›</a:t>
            </a:fld>
            <a:endParaRPr lang="en-US"/>
          </a:p>
        </p:txBody>
      </p:sp>
    </p:spTree>
    <p:extLst>
      <p:ext uri="{BB962C8B-B14F-4D97-AF65-F5344CB8AC3E}">
        <p14:creationId xmlns:p14="http://schemas.microsoft.com/office/powerpoint/2010/main" val="59364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and thank you for joining me today. My presentation focuses on predicting auto insurance risk using advanced machine learning techniques, specifically gradient boosting with </a:t>
            </a:r>
            <a:r>
              <a:rPr lang="en-US" dirty="0" err="1"/>
              <a:t>XGBoost</a:t>
            </a:r>
            <a:r>
              <a:rPr lang="en-US" dirty="0"/>
              <a:t>.</a:t>
            </a:r>
          </a:p>
          <a:p>
            <a:r>
              <a:rPr lang="en-US" dirty="0"/>
              <a:t>The goal of this project is to explore how socio-economic data, combined with open crash data from New York City, can be used to build interpretable models that reveal the neighborhood-level factors driving crash risk. By treating crash frequency as a proxy for insurance claim frequency, we aim to uncover patterns that are both useful for insurers and relevant to urban traffic safety planning.</a:t>
            </a:r>
          </a:p>
          <a:p>
            <a:r>
              <a:rPr lang="en-US" dirty="0"/>
              <a:t>Throughout this presentation, I’ll walk you through the motivation for the study, the data sources we used, the modeling process, and the results we obtained. I’ll also highlight the most predictive variables identified by SHAP explainability and discuss what these findings mean for both insurance risk modeling and public policy.</a:t>
            </a:r>
          </a:p>
          <a:p>
            <a:r>
              <a:rPr lang="en-US" dirty="0"/>
              <a:t>Let’s start with some background on the challenges of traditional risk modeling and why machine learning offers a better solution for this problem.</a:t>
            </a:r>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1</a:t>
            </a:fld>
            <a:endParaRPr lang="en-US"/>
          </a:p>
        </p:txBody>
      </p:sp>
    </p:spTree>
    <p:extLst>
      <p:ext uri="{BB962C8B-B14F-4D97-AF65-F5344CB8AC3E}">
        <p14:creationId xmlns:p14="http://schemas.microsoft.com/office/powerpoint/2010/main" val="232091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this slide, I highlight the background and context of the study. Accurate risk modeling is critical for insurers to set fair premiums and manage portfolios effectively. New York City, with its complex mix of socio-economic disparities and dense urban infrastructure, presents unique challenges for traffic risk analysis. By leveraging open data, specifically NYC Motor Vehicle Collisions and ACS socio-economic indicators, we can develop robust proxy models for claims prediction.</a:t>
            </a:r>
            <a:endParaRPr lang="en-US" dirty="0"/>
          </a:p>
          <a:p>
            <a:r>
              <a:rPr lang="en-US" i="1" dirty="0"/>
              <a:t>Traditional actuarial approaches like GLMs, while interpretable, lack the ability to model non-linearities and complex feature interactions. Recent studies have demonstrated that Gradient Boosting Models, such as </a:t>
            </a:r>
            <a:r>
              <a:rPr lang="en-US" i="1" dirty="0" err="1"/>
              <a:t>XGBoost</a:t>
            </a:r>
            <a:r>
              <a:rPr lang="en-US" i="1" dirty="0"/>
              <a:t>, are superior in capturing these complexities. However, one of the challenges with such models is explainability — this is where SHAP provides value, offering clear insights into which variables drive model predictions. Our study addresses a key research gap by integrating socio-economic and crash data to understand neighborhood-level predictors of auto insurance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2</a:t>
            </a:fld>
            <a:endParaRPr lang="en-US"/>
          </a:p>
        </p:txBody>
      </p:sp>
    </p:spTree>
    <p:extLst>
      <p:ext uri="{BB962C8B-B14F-4D97-AF65-F5344CB8AC3E}">
        <p14:creationId xmlns:p14="http://schemas.microsoft.com/office/powerpoint/2010/main" val="214776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outlines the data sources and key metrics driving our analysis. We leverage NYC Motor Vehicle Collisions (MVC) data from 2018 to 2023, aggregated at the census tract level, capturing variables such as crash counts, injuries, fatalities, vehicle types, and contributing factors. By normalizing this data to crashes per 1,000 residents, we create a consistent risk metric comparable across neighborhoods.</a:t>
            </a:r>
            <a:endParaRPr lang="en-US" dirty="0"/>
          </a:p>
          <a:p>
            <a:r>
              <a:rPr lang="en-US" i="1" dirty="0"/>
              <a:t>To complement the crash data, we incorporate socio-economic variables from the ACS 5-year estimates. These include demographic characteristics, income, housing costs, education, employment rates, and transportation behaviors. We also engineered interaction features, like the combination of poverty and vehicle ownership, which we hypothesized would amplify crash risks.</a:t>
            </a:r>
            <a:endParaRPr lang="en-US" dirty="0"/>
          </a:p>
          <a:p>
            <a:r>
              <a:rPr lang="en-US" i="1" dirty="0"/>
              <a:t>Preprocessing involved cleaning the MVC data, removing invalid geolocations, and harmonizing ACS variables to 2020 census boundaries. We removed redundant variables that were too highly correlated, ensuring the model remained efficient and interpretable. Finally, we log-transformed the crash counts to stabilize variance and minimize the impact of outliers, which is especially helpful when modeling skewed crash data.</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4</a:t>
            </a:fld>
            <a:endParaRPr lang="en-US"/>
          </a:p>
        </p:txBody>
      </p:sp>
    </p:spTree>
    <p:extLst>
      <p:ext uri="{BB962C8B-B14F-4D97-AF65-F5344CB8AC3E}">
        <p14:creationId xmlns:p14="http://schemas.microsoft.com/office/powerpoint/2010/main" val="293102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presents the descriptive statistics from our dataset of 13,518 census tract–year observations The line chart on the left shows the crash rate trends by borough over time. We can see a clear decline in crash rates during 2020, which aligns with the COVID-19 pandemic and associated traffic reductions. Following 2020, the rates stabilized but remained below pre-pandemic levels. Bronx and Queens consistently record the highest crash rates per 1,000 residents, while Staten Island and Manhattan remain on the lower end.</a:t>
            </a:r>
            <a:endParaRPr lang="en-US" dirty="0"/>
          </a:p>
          <a:p>
            <a:r>
              <a:rPr lang="en-US" i="1" dirty="0"/>
              <a:t>The maps on the right compare crash rates between 2018 and 2022 at the census tract level. In 2018, we observe high crash intensities concentrated in central Brooklyn, the South Bronx, and northern Manhattan. By 2022, these hotspots remain but appear less severe, illustrating both a city-wide decline in crash rates and persistent high-risk corridors. Using a consistent color scale across the two maps highlights these reductions and the spatial clustering of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5</a:t>
            </a:fld>
            <a:endParaRPr lang="en-US"/>
          </a:p>
        </p:txBody>
      </p:sp>
    </p:spTree>
    <p:extLst>
      <p:ext uri="{BB962C8B-B14F-4D97-AF65-F5344CB8AC3E}">
        <p14:creationId xmlns:p14="http://schemas.microsoft.com/office/powerpoint/2010/main" val="224748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SHAP (</a:t>
            </a:r>
            <a:r>
              <a:rPr lang="en-US" sz="1200" b="0" kern="1200" dirty="0" err="1">
                <a:solidFill>
                  <a:schemeClr val="tx1"/>
                </a:solidFill>
                <a:effectLst/>
                <a:latin typeface="+mn-lt"/>
                <a:ea typeface="+mn-ea"/>
                <a:cs typeface="+mn-cs"/>
              </a:rPr>
              <a:t>SHapley</a:t>
            </a:r>
            <a:r>
              <a:rPr lang="en-US" sz="1200" b="0" kern="1200" dirty="0">
                <a:solidFill>
                  <a:schemeClr val="tx1"/>
                </a:solidFill>
                <a:effectLst/>
                <a:latin typeface="+mn-lt"/>
                <a:ea typeface="+mn-ea"/>
                <a:cs typeface="+mn-cs"/>
              </a:rPr>
              <a:t> Additive </a:t>
            </a:r>
            <a:r>
              <a:rPr lang="en-US" sz="1200" b="0" kern="1200" dirty="0" err="1">
                <a:solidFill>
                  <a:schemeClr val="tx1"/>
                </a:solidFill>
                <a:effectLst/>
                <a:latin typeface="+mn-lt"/>
                <a:ea typeface="+mn-ea"/>
                <a:cs typeface="+mn-cs"/>
              </a:rPr>
              <a:t>exPlanations</a:t>
            </a:r>
            <a:r>
              <a:rPr lang="en-US" sz="1200" b="0" kern="1200" dirty="0">
                <a:solidFill>
                  <a:schemeClr val="tx1"/>
                </a:solidFill>
                <a:effectLst/>
                <a:latin typeface="+mn-lt"/>
                <a:ea typeface="+mn-ea"/>
                <a:cs typeface="+mn-cs"/>
              </a:rPr>
              <a:t>) has become the state-of-the-art framework for interpreting complex ML models. Developed by \</a:t>
            </a:r>
            <a:r>
              <a:rPr lang="en-US" sz="1200" b="0" kern="1200" dirty="0" err="1">
                <a:solidFill>
                  <a:schemeClr val="tx1"/>
                </a:solidFill>
                <a:effectLst/>
                <a:latin typeface="+mn-lt"/>
                <a:ea typeface="+mn-ea"/>
                <a:cs typeface="+mn-cs"/>
              </a:rPr>
              <a:t>citet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lundberg</a:t>
            </a:r>
            <a:r>
              <a:rPr lang="en-US" sz="1200" b="0" kern="1200" dirty="0">
                <a:solidFill>
                  <a:schemeClr val="tx1"/>
                </a:solidFill>
                <a:effectLst/>
                <a:latin typeface="+mn-lt"/>
                <a:ea typeface="+mn-ea"/>
                <a:cs typeface="+mn-cs"/>
              </a:rPr>
              <a:t>}, SHAP is grounded in cooperative game theory, assigning each feature a Shapley value that quantifies its contribution to individual predictions. Unlike traditional feature importance metrics—such as Gini importance in random forests or split gain in </a:t>
            </a:r>
            <a:r>
              <a:rPr lang="en-US" sz="1200" b="0" kern="1200" dirty="0" err="1">
                <a:solidFill>
                  <a:schemeClr val="tx1"/>
                </a:solidFill>
                <a:effectLst/>
                <a:latin typeface="+mn-lt"/>
                <a:ea typeface="+mn-ea"/>
                <a:cs typeface="+mn-cs"/>
              </a:rPr>
              <a:t>XGBoost</a:t>
            </a:r>
            <a:r>
              <a:rPr lang="en-US" sz="1200" b="0" kern="1200" dirty="0">
                <a:solidFill>
                  <a:schemeClr val="tx1"/>
                </a:solidFill>
                <a:effectLst/>
                <a:latin typeface="+mn-lt"/>
                <a:ea typeface="+mn-ea"/>
                <a:cs typeface="+mn-cs"/>
              </a:rPr>
              <a:t>—SHAP accounts for both main effects and feature interactions, offering a consistent and additive explanation of how variables drive model outputs.</a:t>
            </a:r>
          </a:p>
          <a:p>
            <a:br>
              <a:rPr lang="en-US" i="1" dirty="0"/>
            </a:br>
            <a:r>
              <a:rPr lang="en-US" i="1" dirty="0"/>
              <a:t>Our modeling approach leveraged </a:t>
            </a:r>
            <a:r>
              <a:rPr lang="en-US" i="1" dirty="0" err="1"/>
              <a:t>XGBoost</a:t>
            </a:r>
            <a:r>
              <a:rPr lang="en-US" i="1" dirty="0"/>
              <a:t> due to its proven ability to capture complex, non-linear relationships and variable interactions—key requirements when working with socio-economic and crash data. To ensure the model remained interpretable, we applied SHAP values to understand which features contributed most to predictions, allowing both global and local explanations.</a:t>
            </a:r>
            <a:endParaRPr lang="en-US" dirty="0"/>
          </a:p>
          <a:p>
            <a:r>
              <a:rPr lang="en-US" i="1" dirty="0"/>
              <a:t>We used </a:t>
            </a:r>
            <a:r>
              <a:rPr lang="en-US" i="1" dirty="0" err="1"/>
              <a:t>Optuna</a:t>
            </a:r>
            <a:r>
              <a:rPr lang="en-US" i="1" dirty="0"/>
              <a:t>, a Bayesian optimization framework, to systematically tune the model's hyperparameters, including the learning rate, maximum tree depth, and regularization terms. This automated process significantly improved accuracy compared to default settings.</a:t>
            </a:r>
            <a:endParaRPr lang="en-US" dirty="0"/>
          </a:p>
          <a:p>
            <a:r>
              <a:rPr lang="en-US" i="1" dirty="0"/>
              <a:t>To prevent geographic bias, we implemented spatial cross-validation, splitting the data by borough rather than randomly. This ensured that performance metrics reflected the model’s ability to generalize across distinct urban regions.</a:t>
            </a:r>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6</a:t>
            </a:fld>
            <a:endParaRPr lang="en-US"/>
          </a:p>
        </p:txBody>
      </p:sp>
    </p:spTree>
    <p:extLst>
      <p:ext uri="{BB962C8B-B14F-4D97-AF65-F5344CB8AC3E}">
        <p14:creationId xmlns:p14="http://schemas.microsoft.com/office/powerpoint/2010/main" val="227500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On this slide, we highlight the key results of our analysis. The </a:t>
            </a:r>
            <a:r>
              <a:rPr lang="en-US" i="1" dirty="0" err="1"/>
              <a:t>XGBoost</a:t>
            </a:r>
            <a:r>
              <a:rPr lang="en-US" i="1" dirty="0"/>
              <a:t> model performed well, achieving an R2R^2R2 of 0.43, which means it explains approximately 43% of the variation in crash rates across New York City census tracts. Given that we only used socio-economic and transportation predictors—without any individual driver or vehicle-level data—this is a strong level of predictive power. The low RMSE of 0.34 and MAE of 0.24 indicate that the model’s predictions are consistently close to the actual observed crash rates, with typical errors well under half a crash per 1,000 residents.</a:t>
            </a:r>
            <a:endParaRPr lang="en-US" dirty="0"/>
          </a:p>
          <a:p>
            <a:r>
              <a:rPr lang="en-US" i="1" dirty="0"/>
              <a:t>From a temporal perspective, crash rates have declined significantly since 2020, which aligns with the COVID-19 pandemic’s impact on commuting patterns and road usage. However, our heatmaps and borough-level data reveal that certain high-risk areas, such as central Brooklyn, the South Bronx, and parts of northern Manhattan, remain consistent crash hotspots.</a:t>
            </a:r>
            <a:endParaRPr lang="en-US" dirty="0"/>
          </a:p>
          <a:p>
            <a:r>
              <a:rPr lang="en-US" i="1" dirty="0"/>
              <a:t>SHAP analysis helped us uncover the most important features driving these predictions. The post-pandemic indicator was the single strongest factor, reflecting the shift in traffic conditions since 2020. Median income showed a U-shaped relationship with crash risk—very low-income and very high-income areas both exhibit elevated risk, likely due to a mix of infrastructure disparities and traffic density. Labor force participation and medium commute share emerged as strong predictors, signaling that commuter intensity plays a major role in neighborhood risk exposure. Finally, we found a negative association with graduate degree share, which may reflect differences in driving habits or reliance on alternative transportation in these neighborhoods.</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7</a:t>
            </a:fld>
            <a:endParaRPr lang="en-US"/>
          </a:p>
        </p:txBody>
      </p:sp>
    </p:spTree>
    <p:extLst>
      <p:ext uri="{BB962C8B-B14F-4D97-AF65-F5344CB8AC3E}">
        <p14:creationId xmlns:p14="http://schemas.microsoft.com/office/powerpoint/2010/main" val="305283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To wrap up, this study demonstrates that combining socio-economic and transportation data with gradient boosting can yield powerful insights into crash risk patterns across New York City. By leveraging open datasets, we built an interpretable model that explains nearly half of the variation in crash rates, which is significant given the absence of individual driver or vehicle-level information.</a:t>
            </a:r>
            <a:endParaRPr lang="en-US" dirty="0"/>
          </a:p>
          <a:p>
            <a:r>
              <a:rPr lang="en-US" i="1" dirty="0"/>
              <a:t>The findings highlight the critical role of structural and socio-economic factors—such as income distribution, commuting behaviors, and post-pandemic shifts—in shaping neighborhood-level crash risks. These results underscore the importance of looking beyond individual behavior and considering broader urban dynamics when modeling risk.</a:t>
            </a:r>
            <a:endParaRPr lang="en-US" dirty="0"/>
          </a:p>
          <a:p>
            <a:r>
              <a:rPr lang="en-US" i="1" dirty="0"/>
              <a:t>However, we also recognize the model’s limitations. While it is highly useful for identifying high-risk neighborhoods and informing policy or portfolio-level risk management, it should not be used for individual underwriting due to fairness and ethical concerns. Socio-economic variables, while predictive, can act as proxies for protected classes, which raises potential legal and regulatory challenges.</a:t>
            </a:r>
            <a:endParaRPr lang="en-US" dirty="0"/>
          </a:p>
          <a:p>
            <a:r>
              <a:rPr lang="en-US" i="1" dirty="0"/>
              <a:t>Looking forward, integrating additional data sources—such as telematics, road condition data, or weather patterns—could improve the model’s predictive performance and granularity. Exploring fairness-aware algorithms and temporal modeling will further ensure that the insights we produce are both accurate and equitable. Ultimately, this project shows that open data, when paired with interpretable machine learning, can provide actionable insights for improving traffic safety and urban risk management.</a:t>
            </a:r>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8</a:t>
            </a:fld>
            <a:endParaRPr lang="en-US"/>
          </a:p>
        </p:txBody>
      </p:sp>
    </p:spTree>
    <p:extLst>
      <p:ext uri="{BB962C8B-B14F-4D97-AF65-F5344CB8AC3E}">
        <p14:creationId xmlns:p14="http://schemas.microsoft.com/office/powerpoint/2010/main" val="282426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lurred micro image of a street traffic">
            <a:extLst>
              <a:ext uri="{FF2B5EF4-FFF2-40B4-BE49-F238E27FC236}">
                <a16:creationId xmlns:a16="http://schemas.microsoft.com/office/drawing/2014/main" id="{C1C6A436-CE15-909E-4DE2-A1CEA2C536A8}"/>
              </a:ext>
            </a:extLst>
          </p:cNvPr>
          <p:cNvPicPr>
            <a:picLocks noChangeAspect="1"/>
          </p:cNvPicPr>
          <p:nvPr/>
        </p:nvPicPr>
        <p:blipFill>
          <a:blip r:embed="rId5">
            <a:alphaModFix amt="50000"/>
          </a:blip>
          <a:srcRect l="11022" r="-1" b="-1"/>
          <a:stretch>
            <a:fillRect/>
          </a:stretch>
        </p:blipFill>
        <p:spPr>
          <a:xfrm>
            <a:off x="20" y="10"/>
            <a:ext cx="9141692" cy="6857990"/>
          </a:xfrm>
          <a:prstGeom prst="rect">
            <a:avLst/>
          </a:prstGeom>
        </p:spPr>
      </p:pic>
      <p:sp>
        <p:nvSpPr>
          <p:cNvPr id="2" name="Title 1">
            <a:extLst>
              <a:ext uri="{FF2B5EF4-FFF2-40B4-BE49-F238E27FC236}">
                <a16:creationId xmlns:a16="http://schemas.microsoft.com/office/drawing/2014/main" id="{0D4607A9-2A0E-4348-2A1B-B9F9D9D2EC12}"/>
              </a:ext>
            </a:extLst>
          </p:cNvPr>
          <p:cNvSpPr>
            <a:spLocks noGrp="1"/>
          </p:cNvSpPr>
          <p:nvPr>
            <p:ph type="ctrTitle"/>
          </p:nvPr>
        </p:nvSpPr>
        <p:spPr>
          <a:xfrm>
            <a:off x="1143000" y="1122363"/>
            <a:ext cx="6858000" cy="3063240"/>
          </a:xfrm>
        </p:spPr>
        <p:txBody>
          <a:bodyPr vert="horz" lIns="91440" tIns="45720" rIns="91440" bIns="45720" rtlCol="0" anchor="b">
            <a:normAutofit/>
          </a:bodyPr>
          <a:lstStyle/>
          <a:p>
            <a:pPr defTabSz="914400">
              <a:lnSpc>
                <a:spcPct val="90000"/>
              </a:lnSpc>
            </a:pPr>
            <a:r>
              <a:rPr lang="en-US" sz="5700">
                <a:solidFill>
                  <a:schemeClr val="bg1"/>
                </a:solidFill>
              </a:rPr>
              <a:t>Predicting Auto Insurance Risk Using Gradient Boosting</a:t>
            </a:r>
          </a:p>
        </p:txBody>
      </p:sp>
      <p:sp>
        <p:nvSpPr>
          <p:cNvPr id="5" name="Subtitle 4">
            <a:extLst>
              <a:ext uri="{FF2B5EF4-FFF2-40B4-BE49-F238E27FC236}">
                <a16:creationId xmlns:a16="http://schemas.microsoft.com/office/drawing/2014/main" id="{4895B7CA-F9E5-D80D-A784-D8C9CE234F5A}"/>
              </a:ext>
            </a:extLst>
          </p:cNvPr>
          <p:cNvSpPr>
            <a:spLocks noGrp="1"/>
          </p:cNvSpPr>
          <p:nvPr>
            <p:ph type="subTitle" idx="1"/>
          </p:nvPr>
        </p:nvSpPr>
        <p:spPr>
          <a:xfrm>
            <a:off x="1145286" y="4599432"/>
            <a:ext cx="6858000" cy="1536192"/>
          </a:xfrm>
        </p:spPr>
        <p:txBody>
          <a:bodyPr vert="horz" lIns="91440" tIns="45720" rIns="91440" bIns="45720" rtlCol="0">
            <a:normAutofit/>
          </a:bodyPr>
          <a:lstStyle/>
          <a:p>
            <a:pPr defTabSz="914400">
              <a:lnSpc>
                <a:spcPct val="90000"/>
              </a:lnSpc>
              <a:spcBef>
                <a:spcPts val="1000"/>
              </a:spcBef>
            </a:pPr>
            <a:r>
              <a:rPr lang="en-US" sz="2400">
                <a:solidFill>
                  <a:schemeClr val="bg1"/>
                </a:solidFill>
              </a:rPr>
              <a:t>Analyzing Socio-Economic Factors in Car Crashes for New York City</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6784D8-D7D4-B57A-8FBE-904E8D6C850A}"/>
              </a:ext>
            </a:extLst>
          </p:cNvPr>
          <p:cNvSpPr txBox="1"/>
          <p:nvPr/>
        </p:nvSpPr>
        <p:spPr>
          <a:xfrm>
            <a:off x="4463554" y="5670756"/>
            <a:ext cx="4108945" cy="738664"/>
          </a:xfrm>
          <a:prstGeom prst="rect">
            <a:avLst/>
          </a:prstGeom>
          <a:noFill/>
        </p:spPr>
        <p:txBody>
          <a:bodyPr wrap="none" rtlCol="0">
            <a:spAutoFit/>
          </a:bodyPr>
          <a:lstStyle/>
          <a:p>
            <a:pPr algn="r"/>
            <a:r>
              <a:rPr lang="en-US" sz="1400" dirty="0">
                <a:solidFill>
                  <a:schemeClr val="bg1"/>
                </a:solidFill>
              </a:rPr>
              <a:t>Author: AJ Strauman-Scott</a:t>
            </a:r>
          </a:p>
          <a:p>
            <a:pPr algn="r"/>
            <a:r>
              <a:rPr lang="en-US" sz="1400" dirty="0">
                <a:solidFill>
                  <a:schemeClr val="bg1"/>
                </a:solidFill>
              </a:rPr>
              <a:t>City University of New York Master’s Capstone Project</a:t>
            </a:r>
          </a:p>
          <a:p>
            <a:pPr algn="r"/>
            <a:r>
              <a:rPr lang="en-US" sz="1400" dirty="0">
                <a:solidFill>
                  <a:schemeClr val="bg1"/>
                </a:solidFill>
              </a:rPr>
              <a:t>July 2025</a:t>
            </a:r>
          </a:p>
        </p:txBody>
      </p:sp>
      <p:pic>
        <p:nvPicPr>
          <p:cNvPr id="19" name="Audio 18">
            <a:extLst>
              <a:ext uri="{FF2B5EF4-FFF2-40B4-BE49-F238E27FC236}">
                <a16:creationId xmlns:a16="http://schemas.microsoft.com/office/drawing/2014/main" id="{E8061680-82DA-7BF0-B9B4-C6C9A0A8E6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74831584"/>
      </p:ext>
    </p:extLst>
  </p:cSld>
  <p:clrMapOvr>
    <a:masterClrMapping/>
  </p:clrMapOvr>
  <mc:AlternateContent xmlns:mc="http://schemas.openxmlformats.org/markup-compatibility/2006" xmlns:p14="http://schemas.microsoft.com/office/powerpoint/2010/main">
    <mc:Choice Requires="p14">
      <p:transition spd="slow" p14:dur="2000" advTm="62869"/>
    </mc:Choice>
    <mc:Fallback xmlns="">
      <p:transition spd="slow" advTm="6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567019"/>
          </a:xfrm>
        </p:spPr>
        <p:txBody>
          <a:bodyPr vert="horz" lIns="91440" tIns="45720" rIns="91440" bIns="45720" rtlCol="0" anchor="b">
            <a:normAutofit/>
          </a:bodyPr>
          <a:lstStyle/>
          <a:p>
            <a:pPr algn="l" defTabSz="914400">
              <a:lnSpc>
                <a:spcPct val="90000"/>
              </a:lnSpc>
            </a:pPr>
            <a:r>
              <a:rPr lang="en-US" sz="2800" dirty="0"/>
              <a:t>Background</a:t>
            </a:r>
          </a:p>
        </p:txBody>
      </p:sp>
      <p:sp>
        <p:nvSpPr>
          <p:cNvPr id="3" name="TextBox 2"/>
          <p:cNvSpPr txBox="1"/>
          <p:nvPr/>
        </p:nvSpPr>
        <p:spPr>
          <a:xfrm>
            <a:off x="341970" y="1865971"/>
            <a:ext cx="3293327" cy="4115336"/>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sz="1200" dirty="0"/>
              <a:t>Accurate insurance risk modeling is essential for fair premiums and portfolio management.</a:t>
            </a:r>
          </a:p>
          <a:p>
            <a:pPr indent="-228600" defTabSz="914400">
              <a:lnSpc>
                <a:spcPct val="90000"/>
              </a:lnSpc>
              <a:spcAft>
                <a:spcPts val="600"/>
              </a:spcAft>
              <a:buFont typeface="Arial" panose="020B0604020202020204" pitchFamily="34" charset="0"/>
              <a:buChar char="•"/>
            </a:pPr>
            <a:r>
              <a:rPr lang="en-US" sz="1200" dirty="0"/>
              <a:t>NYC's traffic risks are shaped by socio-economic factors, dense infrastructure, and urban scaling dynamics.</a:t>
            </a:r>
          </a:p>
          <a:p>
            <a:pPr indent="-228600" defTabSz="914400">
              <a:lnSpc>
                <a:spcPct val="90000"/>
              </a:lnSpc>
              <a:spcAft>
                <a:spcPts val="600"/>
              </a:spcAft>
              <a:buFont typeface="Arial" panose="020B0604020202020204" pitchFamily="34" charset="0"/>
              <a:buChar char="•"/>
            </a:pPr>
            <a:r>
              <a:rPr lang="en-US" sz="1200" dirty="0"/>
              <a:t>Traditional actuarial models (GLMs) struggle with non-linear and complex interactions.</a:t>
            </a:r>
          </a:p>
          <a:p>
            <a:pPr indent="-228600" defTabSz="914400">
              <a:lnSpc>
                <a:spcPct val="90000"/>
              </a:lnSpc>
              <a:spcAft>
                <a:spcPts val="600"/>
              </a:spcAft>
              <a:buFont typeface="Arial" panose="020B0604020202020204" pitchFamily="34" charset="0"/>
              <a:buChar char="•"/>
            </a:pPr>
            <a:r>
              <a:rPr lang="en-US" sz="1200" dirty="0"/>
              <a:t>Gradient Boosting Models (GBMs), especially </a:t>
            </a:r>
            <a:r>
              <a:rPr lang="en-US" sz="1200" dirty="0" err="1"/>
              <a:t>XGBoost</a:t>
            </a:r>
            <a:r>
              <a:rPr lang="en-US" sz="1200" dirty="0"/>
              <a:t>, can outperform GLMs for crash/claim prediction.</a:t>
            </a:r>
          </a:p>
          <a:p>
            <a:pPr indent="-228600" defTabSz="914400">
              <a:lnSpc>
                <a:spcPct val="90000"/>
              </a:lnSpc>
              <a:spcAft>
                <a:spcPts val="600"/>
              </a:spcAft>
              <a:buFont typeface="Arial" panose="020B0604020202020204" pitchFamily="34" charset="0"/>
              <a:buChar char="•"/>
            </a:pPr>
            <a:r>
              <a:rPr lang="en-US" sz="1200" dirty="0"/>
              <a:t>SHAP explainability bridges the gap between model accuracy and interpretability.</a:t>
            </a:r>
          </a:p>
          <a:p>
            <a:pPr indent="-228600" defTabSz="914400">
              <a:lnSpc>
                <a:spcPct val="90000"/>
              </a:lnSpc>
              <a:spcAft>
                <a:spcPts val="600"/>
              </a:spcAft>
              <a:buFont typeface="Arial" panose="020B0604020202020204" pitchFamily="34" charset="0"/>
              <a:buChar char="•"/>
            </a:pPr>
            <a:r>
              <a:rPr lang="en-US" sz="1200" dirty="0"/>
              <a:t>Few studies combine socio-economic and crash data for auto insurance risk modeling — this study fills that gap.</a:t>
            </a:r>
          </a:p>
        </p:txBody>
      </p:sp>
      <p:pic>
        <p:nvPicPr>
          <p:cNvPr id="5" name="Picture 4" descr="close up of calculator and stethoscope placed on invoice">
            <a:extLst>
              <a:ext uri="{FF2B5EF4-FFF2-40B4-BE49-F238E27FC236}">
                <a16:creationId xmlns:a16="http://schemas.microsoft.com/office/drawing/2014/main" id="{AC4C0A6F-0A39-DBAC-D7DF-DDBE3E797D9B}"/>
              </a:ext>
            </a:extLst>
          </p:cNvPr>
          <p:cNvPicPr>
            <a:picLocks noChangeAspect="1"/>
          </p:cNvPicPr>
          <p:nvPr/>
        </p:nvPicPr>
        <p:blipFill>
          <a:blip r:embed="rId5"/>
          <a:srcRect l="11804" r="38271" b="1"/>
          <a:stretch>
            <a:fillRect/>
          </a:stretch>
        </p:blipFill>
        <p:spPr>
          <a:xfrm>
            <a:off x="3815044" y="10"/>
            <a:ext cx="5328955" cy="6857990"/>
          </a:xfrm>
          <a:prstGeom prst="rect">
            <a:avLst/>
          </a:prstGeom>
        </p:spPr>
      </p:pic>
      <p:grpSp>
        <p:nvGrpSpPr>
          <p:cNvPr id="17" name="Group 16">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18" name="Rectangle 17">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Audio 24">
            <a:extLst>
              <a:ext uri="{FF2B5EF4-FFF2-40B4-BE49-F238E27FC236}">
                <a16:creationId xmlns:a16="http://schemas.microsoft.com/office/drawing/2014/main" id="{CE4212BE-EA72-7505-E6E6-DC441FAC31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420"/>
    </mc:Choice>
    <mc:Fallback xmlns="">
      <p:transition spd="slow" advTm="82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vert="horz" lIns="91440" tIns="45720" rIns="91440" bIns="45720" rtlCol="0" anchor="ctr">
            <a:normAutofit/>
          </a:bodyPr>
          <a:lstStyle/>
          <a:p>
            <a:pPr algn="l" defTabSz="914400">
              <a:lnSpc>
                <a:spcPct val="90000"/>
              </a:lnSpc>
            </a:pPr>
            <a:r>
              <a:rPr lang="en-US" sz="3500"/>
              <a:t>Research Questions</a:t>
            </a:r>
          </a:p>
        </p:txBody>
      </p:sp>
      <p:pic>
        <p:nvPicPr>
          <p:cNvPr id="5" name="Picture 4" descr="Person with idea concept">
            <a:extLst>
              <a:ext uri="{FF2B5EF4-FFF2-40B4-BE49-F238E27FC236}">
                <a16:creationId xmlns:a16="http://schemas.microsoft.com/office/drawing/2014/main" id="{D65019D5-091F-B868-CD51-85C5317FA6CE}"/>
              </a:ext>
            </a:extLst>
          </p:cNvPr>
          <p:cNvPicPr>
            <a:picLocks noChangeAspect="1"/>
          </p:cNvPicPr>
          <p:nvPr/>
        </p:nvPicPr>
        <p:blipFill>
          <a:blip r:embed="rId4"/>
          <a:srcRect l="31422" r="24078" b="-2"/>
          <a:stretch>
            <a:fillRect/>
          </a:stretch>
        </p:blipFill>
        <p:spPr>
          <a:xfrm>
            <a:off x="20" y="0"/>
            <a:ext cx="4571980" cy="6858002"/>
          </a:xfrm>
          <a:prstGeom prst="rect">
            <a:avLst/>
          </a:prstGeom>
        </p:spPr>
      </p:pic>
      <p:sp>
        <p:nvSpPr>
          <p:cNvPr id="3" name="TextBox 2"/>
          <p:cNvSpPr txBox="1"/>
          <p:nvPr/>
        </p:nvSpPr>
        <p:spPr>
          <a:xfrm>
            <a:off x="5102556" y="2470245"/>
            <a:ext cx="3117384" cy="272622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Which socio-economic, transportation, and demographic factors are most predictive of crash risk?</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What quantity of risk can be predicted solely by these factors using a </a:t>
            </a:r>
            <a:r>
              <a:rPr lang="en-US" sz="1700" dirty="0" err="1"/>
              <a:t>XGBoost</a:t>
            </a:r>
            <a:r>
              <a:rPr lang="en-US" sz="1700" dirty="0"/>
              <a:t> model?</a:t>
            </a:r>
          </a:p>
        </p:txBody>
      </p:sp>
      <p:pic>
        <p:nvPicPr>
          <p:cNvPr id="23" name="Audio 22">
            <a:extLst>
              <a:ext uri="{FF2B5EF4-FFF2-40B4-BE49-F238E27FC236}">
                <a16:creationId xmlns:a16="http://schemas.microsoft.com/office/drawing/2014/main" id="{007DA1F7-2B95-EE66-7719-6C11878CBE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90"/>
    </mc:Choice>
    <mc:Fallback xmlns="">
      <p:transition spd="slow" advTm="26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and Sources</a:t>
            </a:r>
          </a:p>
        </p:txBody>
      </p:sp>
      <p:sp>
        <p:nvSpPr>
          <p:cNvPr id="3" name="TextBox 2"/>
          <p:cNvSpPr txBox="1"/>
          <p:nvPr/>
        </p:nvSpPr>
        <p:spPr>
          <a:xfrm>
            <a:off x="457200" y="1635601"/>
            <a:ext cx="7969360" cy="1477328"/>
          </a:xfrm>
          <a:prstGeom prst="rect">
            <a:avLst/>
          </a:prstGeom>
          <a:noFill/>
        </p:spPr>
        <p:txBody>
          <a:bodyPr wrap="square">
            <a:spAutoFit/>
          </a:bodyPr>
          <a:lstStyle/>
          <a:p>
            <a:r>
              <a:rPr lang="en-US" dirty="0"/>
              <a:t>ACS 5-year estimates (2018–2023)</a:t>
            </a:r>
          </a:p>
          <a:p>
            <a:pPr marL="285750" indent="-285750">
              <a:buFont typeface="Arial" panose="020B0604020202020204" pitchFamily="34" charset="0"/>
              <a:buChar char="•"/>
            </a:pPr>
            <a:r>
              <a:rPr lang="en-US" dirty="0"/>
              <a:t>Variables: Demographics, income, median gross rent, education, employment, transportation.</a:t>
            </a:r>
          </a:p>
          <a:p>
            <a:pPr marL="285750" indent="-285750">
              <a:buFont typeface="Arial" panose="020B0604020202020204" pitchFamily="34" charset="0"/>
              <a:buChar char="•"/>
            </a:pPr>
            <a:r>
              <a:rPr lang="en-US" dirty="0"/>
              <a:t>Engineered features: Poverty × vehicle ownership, unemployment × vehicle ownership.</a:t>
            </a:r>
          </a:p>
        </p:txBody>
      </p:sp>
      <p:sp>
        <p:nvSpPr>
          <p:cNvPr id="4" name="TextBox 3">
            <a:extLst>
              <a:ext uri="{FF2B5EF4-FFF2-40B4-BE49-F238E27FC236}">
                <a16:creationId xmlns:a16="http://schemas.microsoft.com/office/drawing/2014/main" id="{DD1D1730-68F7-F1AE-DCCE-ED2C5BBB6550}"/>
              </a:ext>
            </a:extLst>
          </p:cNvPr>
          <p:cNvSpPr txBox="1"/>
          <p:nvPr/>
        </p:nvSpPr>
        <p:spPr>
          <a:xfrm>
            <a:off x="457200" y="3429000"/>
            <a:ext cx="7969360" cy="1200329"/>
          </a:xfrm>
          <a:prstGeom prst="rect">
            <a:avLst/>
          </a:prstGeom>
          <a:noFill/>
        </p:spPr>
        <p:txBody>
          <a:bodyPr wrap="square" rtlCol="0">
            <a:spAutoFit/>
          </a:bodyPr>
          <a:lstStyle/>
          <a:p>
            <a:r>
              <a:rPr lang="en-US" dirty="0"/>
              <a:t>NYC Motor Vehicle Collisions (MVC) Open Data Portal</a:t>
            </a:r>
          </a:p>
          <a:p>
            <a:pPr marL="285750" indent="-285750">
              <a:buFont typeface="Arial" panose="020B0604020202020204" pitchFamily="34" charset="0"/>
              <a:buChar char="•"/>
            </a:pPr>
            <a:r>
              <a:rPr lang="en-US" dirty="0"/>
              <a:t>Aggregated to 2020 Census Tracts.</a:t>
            </a:r>
          </a:p>
          <a:p>
            <a:pPr marL="285750" indent="-285750">
              <a:buFont typeface="Arial" panose="020B0604020202020204" pitchFamily="34" charset="0"/>
              <a:buChar char="•"/>
            </a:pPr>
            <a:r>
              <a:rPr lang="en-US" dirty="0"/>
              <a:t>Normalized as </a:t>
            </a:r>
            <a:r>
              <a:rPr lang="en-US" b="1" dirty="0"/>
              <a:t>crashes per 1,000 residents</a:t>
            </a:r>
            <a:r>
              <a:rPr lang="en-US" dirty="0"/>
              <a:t> (proxy for claim frequency).</a:t>
            </a:r>
          </a:p>
          <a:p>
            <a:endParaRPr lang="en-US" dirty="0"/>
          </a:p>
        </p:txBody>
      </p:sp>
      <p:sp>
        <p:nvSpPr>
          <p:cNvPr id="5" name="TextBox 4">
            <a:extLst>
              <a:ext uri="{FF2B5EF4-FFF2-40B4-BE49-F238E27FC236}">
                <a16:creationId xmlns:a16="http://schemas.microsoft.com/office/drawing/2014/main" id="{740AC79A-C492-B774-62BC-15E90E68DA4C}"/>
              </a:ext>
            </a:extLst>
          </p:cNvPr>
          <p:cNvSpPr txBox="1"/>
          <p:nvPr/>
        </p:nvSpPr>
        <p:spPr>
          <a:xfrm>
            <a:off x="457200" y="4945400"/>
            <a:ext cx="7969361" cy="1477328"/>
          </a:xfrm>
          <a:prstGeom prst="rect">
            <a:avLst/>
          </a:prstGeom>
          <a:noFill/>
        </p:spPr>
        <p:txBody>
          <a:bodyPr wrap="none" rtlCol="0">
            <a:spAutoFit/>
          </a:bodyPr>
          <a:lstStyle/>
          <a:p>
            <a:r>
              <a:rPr lang="en-US" b="1" dirty="0"/>
              <a:t>PREPROCESSING:</a:t>
            </a:r>
            <a:endParaRPr lang="en-US" dirty="0"/>
          </a:p>
          <a:p>
            <a:r>
              <a:rPr lang="en-US" dirty="0"/>
              <a:t>Data cleaning: Removal of invalid coordinates, spatial join with 2020 census tracts.</a:t>
            </a:r>
          </a:p>
          <a:p>
            <a:r>
              <a:rPr lang="en-US" dirty="0"/>
              <a:t>Harmonization of ACS variables, binning, and removal of highly correlated features.</a:t>
            </a:r>
          </a:p>
          <a:p>
            <a:r>
              <a:rPr lang="en-US" dirty="0"/>
              <a:t>Log transformation of crash counts to reduce variance.</a:t>
            </a:r>
          </a:p>
          <a:p>
            <a:endParaRPr lang="en-US" dirty="0"/>
          </a:p>
        </p:txBody>
      </p:sp>
      <p:pic>
        <p:nvPicPr>
          <p:cNvPr id="19" name="Audio 18">
            <a:extLst>
              <a:ext uri="{FF2B5EF4-FFF2-40B4-BE49-F238E27FC236}">
                <a16:creationId xmlns:a16="http://schemas.microsoft.com/office/drawing/2014/main" id="{F2FB8C76-5FA0-4F02-DC49-1EDECA5BF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8811"/>
    </mc:Choice>
    <mc:Fallback xmlns="">
      <p:transition spd="slow" advTm="98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nt">
            <a:extLst>
              <a:ext uri="{FF2B5EF4-FFF2-40B4-BE49-F238E27FC236}">
                <a16:creationId xmlns:a16="http://schemas.microsoft.com/office/drawing/2014/main" id="{E705BBA4-33AC-D3C5-E16D-9057823B5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B138143-F4A8-3FAD-BD4C-65A09F7C3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74786"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7650"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different colored lines&#10;&#10;AI-generated content may be incorrect.">
            <a:extLst>
              <a:ext uri="{FF2B5EF4-FFF2-40B4-BE49-F238E27FC236}">
                <a16:creationId xmlns:a16="http://schemas.microsoft.com/office/drawing/2014/main" id="{5F65B963-1E03-C9B7-5623-B24F54D82AB5}"/>
              </a:ext>
            </a:extLst>
          </p:cNvPr>
          <p:cNvPicPr>
            <a:picLocks noChangeAspect="1"/>
          </p:cNvPicPr>
          <p:nvPr/>
        </p:nvPicPr>
        <p:blipFill>
          <a:blip r:embed="rId5"/>
          <a:stretch>
            <a:fillRect/>
          </a:stretch>
        </p:blipFill>
        <p:spPr>
          <a:xfrm>
            <a:off x="35672" y="3826893"/>
            <a:ext cx="4021978" cy="2413186"/>
          </a:xfrm>
          <a:prstGeom prst="rect">
            <a:avLst/>
          </a:prstGeom>
        </p:spPr>
      </p:pic>
      <p:pic>
        <p:nvPicPr>
          <p:cNvPr id="6" name="Picture 5" descr="A map of a city&#10;&#10;AI-generated content may be incorrect.">
            <a:extLst>
              <a:ext uri="{FF2B5EF4-FFF2-40B4-BE49-F238E27FC236}">
                <a16:creationId xmlns:a16="http://schemas.microsoft.com/office/drawing/2014/main" id="{943B4D9C-7F79-88E4-C45E-B89D2665BED2}"/>
              </a:ext>
            </a:extLst>
          </p:cNvPr>
          <p:cNvPicPr>
            <a:picLocks noChangeAspect="1"/>
          </p:cNvPicPr>
          <p:nvPr/>
        </p:nvPicPr>
        <p:blipFill>
          <a:blip r:embed="rId6"/>
          <a:stretch>
            <a:fillRect/>
          </a:stretch>
        </p:blipFill>
        <p:spPr>
          <a:xfrm>
            <a:off x="569214" y="118828"/>
            <a:ext cx="7178478" cy="3589237"/>
          </a:xfrm>
          <a:prstGeom prst="rect">
            <a:avLst/>
          </a:prstGeom>
        </p:spPr>
      </p:pic>
      <p:sp>
        <p:nvSpPr>
          <p:cNvPr id="3" name="TextBox 2"/>
          <p:cNvSpPr txBox="1"/>
          <p:nvPr/>
        </p:nvSpPr>
        <p:spPr>
          <a:xfrm>
            <a:off x="4572000" y="3642751"/>
            <a:ext cx="3377241" cy="2744116"/>
          </a:xfrm>
          <a:prstGeom prst="rect">
            <a:avLst/>
          </a:prstGeom>
        </p:spPr>
        <p:txBody>
          <a:bodyPr vert="horz" lIns="91440" tIns="45720" rIns="91440" bIns="45720" rtlCol="0" anchor="ctr">
            <a:normAutofit/>
          </a:bodyPr>
          <a:lstStyle/>
          <a:p>
            <a:pPr defTabSz="914400">
              <a:lnSpc>
                <a:spcPct val="90000"/>
              </a:lnSpc>
              <a:spcAft>
                <a:spcPts val="600"/>
              </a:spcAft>
              <a:defRPr sz="1800">
                <a:solidFill>
                  <a:srgbClr val="323232"/>
                </a:solidFill>
                <a:latin typeface="Calibri"/>
              </a:defRPr>
            </a:pPr>
            <a:r>
              <a:rPr lang="en-US" b="1" dirty="0"/>
              <a:t>Descriptive Statistics</a:t>
            </a:r>
          </a:p>
          <a:p>
            <a:pPr defTabSz="914400">
              <a:lnSpc>
                <a:spcPct val="90000"/>
              </a:lnSpc>
              <a:spcAft>
                <a:spcPts val="600"/>
              </a:spcAft>
              <a:defRPr sz="1800">
                <a:solidFill>
                  <a:srgbClr val="323232"/>
                </a:solidFill>
                <a:latin typeface="Calibri"/>
              </a:defRPr>
            </a:pPr>
            <a:r>
              <a:rPr lang="en-US" sz="1400" b="1" dirty="0"/>
              <a:t>Average crash rate</a:t>
            </a:r>
            <a:r>
              <a:rPr lang="en-US" sz="1400" dirty="0"/>
              <a:t>: 1.43 crashes/1,000 residents (max &gt; 23/1,000)</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Crash rates declined during the pandemic (2020) with gradual rebound.</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Hotspots: South Bronx, central Brooklyn, northern Manhattan.</a:t>
            </a:r>
          </a:p>
          <a:p>
            <a:pPr defTabSz="914400">
              <a:lnSpc>
                <a:spcPct val="90000"/>
              </a:lnSpc>
              <a:spcAft>
                <a:spcPts val="600"/>
              </a:spcAft>
              <a:defRPr sz="1800">
                <a:solidFill>
                  <a:srgbClr val="323232"/>
                </a:solidFill>
                <a:latin typeface="Calibri"/>
              </a:defRPr>
            </a:pPr>
            <a:r>
              <a:rPr lang="en-US" sz="1400" b="1" dirty="0"/>
              <a:t>Median household income</a:t>
            </a:r>
            <a:r>
              <a:rPr lang="en-US" sz="1400" dirty="0"/>
              <a:t>: $74,681</a:t>
            </a:r>
          </a:p>
          <a:p>
            <a:pPr defTabSz="914400">
              <a:lnSpc>
                <a:spcPct val="90000"/>
              </a:lnSpc>
              <a:spcAft>
                <a:spcPts val="600"/>
              </a:spcAft>
              <a:defRPr sz="1800">
                <a:solidFill>
                  <a:srgbClr val="323232"/>
                </a:solidFill>
                <a:latin typeface="Calibri"/>
              </a:defRPr>
            </a:pPr>
            <a:r>
              <a:rPr lang="en-US" sz="1400" b="1" dirty="0"/>
              <a:t>Median gross rent</a:t>
            </a:r>
            <a:r>
              <a:rPr lang="en-US" sz="1400" dirty="0"/>
              <a:t>: $1,589</a:t>
            </a:r>
          </a:p>
        </p:txBody>
      </p:sp>
      <p:pic>
        <p:nvPicPr>
          <p:cNvPr id="25" name="Audio 24">
            <a:extLst>
              <a:ext uri="{FF2B5EF4-FFF2-40B4-BE49-F238E27FC236}">
                <a16:creationId xmlns:a16="http://schemas.microsoft.com/office/drawing/2014/main" id="{04135745-35E3-09A3-22EF-F14B760130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481"/>
    </mc:Choice>
    <mc:Fallback xmlns="">
      <p:transition spd="slow" advTm="82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algn="l" defTabSz="914400">
              <a:lnSpc>
                <a:spcPct val="90000"/>
              </a:lnSpc>
            </a:pPr>
            <a:r>
              <a:rPr lang="en-US" sz="3100" dirty="0"/>
              <a:t>Model Framework</a:t>
            </a:r>
          </a:p>
        </p:txBody>
      </p:sp>
      <p:pic>
        <p:nvPicPr>
          <p:cNvPr id="5" name="Picture 4" descr="Close-up of a printed circuit board">
            <a:extLst>
              <a:ext uri="{FF2B5EF4-FFF2-40B4-BE49-F238E27FC236}">
                <a16:creationId xmlns:a16="http://schemas.microsoft.com/office/drawing/2014/main" id="{4D628EEF-166F-5E28-12A7-AE82FF173EC9}"/>
              </a:ext>
            </a:extLst>
          </p:cNvPr>
          <p:cNvPicPr>
            <a:picLocks noChangeAspect="1"/>
          </p:cNvPicPr>
          <p:nvPr/>
        </p:nvPicPr>
        <p:blipFill>
          <a:blip r:embed="rId5"/>
          <a:srcRect t="17008" b="22198"/>
          <a:stretch>
            <a:fillRect/>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p:cNvSpPr txBox="1"/>
          <p:nvPr/>
        </p:nvSpPr>
        <p:spPr>
          <a:xfrm>
            <a:off x="3167986" y="3752850"/>
            <a:ext cx="5614060"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1500" b="1" dirty="0"/>
              <a:t>Algorithm:</a:t>
            </a:r>
            <a:r>
              <a:rPr lang="en-US" sz="1500" dirty="0"/>
              <a:t> </a:t>
            </a:r>
            <a:r>
              <a:rPr lang="en-US" sz="1500" dirty="0" err="1"/>
              <a:t>XGBoost</a:t>
            </a:r>
            <a:r>
              <a:rPr lang="en-US" sz="1500" dirty="0"/>
              <a:t>, chosen for non-linear modeling and strong predictive performance in insurance contexts.</a:t>
            </a:r>
          </a:p>
          <a:p>
            <a:pPr lvl="1" indent="-228600" defTabSz="914400">
              <a:lnSpc>
                <a:spcPct val="90000"/>
              </a:lnSpc>
              <a:spcAft>
                <a:spcPts val="600"/>
              </a:spcAft>
              <a:buFont typeface="Arial" panose="020B0604020202020204" pitchFamily="34" charset="0"/>
              <a:buChar char="•"/>
            </a:pPr>
            <a:r>
              <a:rPr lang="en-US" sz="1500" dirty="0"/>
              <a:t>SHAP values used to interpret variable contributions and interactions.</a:t>
            </a:r>
          </a:p>
          <a:p>
            <a:pPr defTabSz="914400">
              <a:lnSpc>
                <a:spcPct val="90000"/>
              </a:lnSpc>
              <a:spcAft>
                <a:spcPts val="600"/>
              </a:spcAft>
            </a:pPr>
            <a:r>
              <a:rPr lang="en-US" sz="1500" b="1" dirty="0"/>
              <a:t>Optimization and Validation</a:t>
            </a:r>
            <a:endParaRPr lang="en-US" sz="1500" dirty="0"/>
          </a:p>
          <a:p>
            <a:pPr indent="-228600" defTabSz="914400">
              <a:lnSpc>
                <a:spcPct val="90000"/>
              </a:lnSpc>
              <a:spcAft>
                <a:spcPts val="600"/>
              </a:spcAft>
              <a:buFont typeface="Arial" panose="020B0604020202020204" pitchFamily="34" charset="0"/>
              <a:buChar char="•"/>
            </a:pPr>
            <a:r>
              <a:rPr lang="en-US" sz="1500" b="1" dirty="0"/>
              <a:t>Hyperparameter Tuning:</a:t>
            </a:r>
            <a:r>
              <a:rPr lang="en-US" sz="1500" dirty="0"/>
              <a:t> Conducted via </a:t>
            </a:r>
            <a:r>
              <a:rPr lang="en-US" sz="1500" dirty="0" err="1"/>
              <a:t>Optuna</a:t>
            </a:r>
            <a:r>
              <a:rPr lang="en-US" sz="1500" dirty="0"/>
              <a:t> (Bayesian optimization) for optimal learning rate, tree depth, and regularization.</a:t>
            </a:r>
          </a:p>
          <a:p>
            <a:pPr indent="-228600" defTabSz="914400">
              <a:lnSpc>
                <a:spcPct val="90000"/>
              </a:lnSpc>
              <a:spcAft>
                <a:spcPts val="600"/>
              </a:spcAft>
              <a:buFont typeface="Arial" panose="020B0604020202020204" pitchFamily="34" charset="0"/>
              <a:buChar char="•"/>
            </a:pPr>
            <a:r>
              <a:rPr lang="en-US" sz="1500" b="1" dirty="0"/>
              <a:t>Cross-Validation:</a:t>
            </a:r>
            <a:r>
              <a:rPr lang="en-US" sz="1500" dirty="0"/>
              <a:t> Spatial cross-validation by borough to prevent geographic overfitting.</a:t>
            </a:r>
          </a:p>
        </p:txBody>
      </p:sp>
      <p:pic>
        <p:nvPicPr>
          <p:cNvPr id="12" name="Audio 11">
            <a:extLst>
              <a:ext uri="{FF2B5EF4-FFF2-40B4-BE49-F238E27FC236}">
                <a16:creationId xmlns:a16="http://schemas.microsoft.com/office/drawing/2014/main" id="{9BB2C62E-8829-4D4A-DD8C-34849C4DD1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400"/>
    </mc:Choice>
    <mc:Fallback>
      <p:transition spd="slow" advTm="66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32713" y="741392"/>
            <a:ext cx="2582636" cy="715702"/>
          </a:xfrm>
        </p:spPr>
        <p:txBody>
          <a:bodyPr vert="horz" lIns="91440" tIns="45720" rIns="91440" bIns="45720" rtlCol="0" anchor="b">
            <a:normAutofit/>
          </a:bodyPr>
          <a:lstStyle/>
          <a:p>
            <a:pPr algn="l" defTabSz="914400">
              <a:lnSpc>
                <a:spcPct val="90000"/>
              </a:lnSpc>
            </a:pPr>
            <a:r>
              <a:rPr lang="en-US" sz="2800" kern="1200" dirty="0">
                <a:solidFill>
                  <a:schemeClr val="tx1"/>
                </a:solidFill>
                <a:latin typeface="+mj-lt"/>
                <a:ea typeface="+mj-ea"/>
                <a:cs typeface="+mj-cs"/>
              </a:rPr>
              <a:t>Results</a:t>
            </a:r>
          </a:p>
        </p:txBody>
      </p:sp>
      <p:pic>
        <p:nvPicPr>
          <p:cNvPr id="5" name="Picture 4" descr="A graph of a graph of a graph&#10;&#10;AI-generated content may be incorrect.">
            <a:extLst>
              <a:ext uri="{FF2B5EF4-FFF2-40B4-BE49-F238E27FC236}">
                <a16:creationId xmlns:a16="http://schemas.microsoft.com/office/drawing/2014/main" id="{6828A6E6-F573-0853-5F69-AEC0AFDDDB4C}"/>
              </a:ext>
            </a:extLst>
          </p:cNvPr>
          <p:cNvPicPr>
            <a:picLocks noChangeAspect="1"/>
          </p:cNvPicPr>
          <p:nvPr/>
        </p:nvPicPr>
        <p:blipFill>
          <a:blip r:embed="rId5"/>
          <a:stretch>
            <a:fillRect/>
          </a:stretch>
        </p:blipFill>
        <p:spPr>
          <a:xfrm>
            <a:off x="854387" y="805657"/>
            <a:ext cx="4309058" cy="5176044"/>
          </a:xfrm>
          <a:prstGeom prst="rect">
            <a:avLst/>
          </a:prstGeom>
        </p:spPr>
      </p:pic>
      <p:sp>
        <p:nvSpPr>
          <p:cNvPr id="3" name="TextBox 2"/>
          <p:cNvSpPr txBox="1"/>
          <p:nvPr/>
        </p:nvSpPr>
        <p:spPr>
          <a:xfrm>
            <a:off x="5397190" y="1565969"/>
            <a:ext cx="3464311" cy="4061680"/>
          </a:xfrm>
          <a:prstGeom prst="rect">
            <a:avLst/>
          </a:prstGeom>
        </p:spPr>
        <p:txBody>
          <a:bodyPr vert="horz" lIns="91440" tIns="45720" rIns="91440" bIns="45720" rtlCol="0" anchor="t">
            <a:normAutofit fontScale="70000" lnSpcReduction="20000"/>
          </a:bodyPr>
          <a:lstStyle/>
          <a:p>
            <a:r>
              <a:rPr lang="en-US" b="1" dirty="0"/>
              <a:t>Performance:</a:t>
            </a:r>
          </a:p>
          <a:p>
            <a:r>
              <a:rPr lang="en-US" dirty="0"/>
              <a:t>R^2 = 0.43, RMSE = 0.34, MAE = 0.24 – strong accuracy for socio-economic and transportation predictors alone (no behavior or weather).</a:t>
            </a:r>
          </a:p>
          <a:p>
            <a:endParaRPr lang="en-US" dirty="0"/>
          </a:p>
          <a:p>
            <a:r>
              <a:rPr lang="en-US" b="1" dirty="0"/>
              <a:t>Crash Trends:</a:t>
            </a:r>
            <a:endParaRPr lang="en-US" dirty="0"/>
          </a:p>
          <a:p>
            <a:pPr marL="285750" indent="-285750">
              <a:buFont typeface="Arial" panose="020B0604020202020204" pitchFamily="34" charset="0"/>
              <a:buChar char="•"/>
            </a:pPr>
            <a:r>
              <a:rPr lang="en-US" dirty="0"/>
              <a:t>Citywide crash rates declined sharply during 2020 (COVID-19) and stabilized afterward.</a:t>
            </a:r>
          </a:p>
          <a:p>
            <a:pPr marL="285750" indent="-285750">
              <a:buFont typeface="Arial" panose="020B0604020202020204" pitchFamily="34" charset="0"/>
              <a:buChar char="•"/>
            </a:pPr>
            <a:r>
              <a:rPr lang="en-US" dirty="0"/>
              <a:t>High-risk hotspots persist in central Brooklyn, South Bronx, and northern Manhattan.</a:t>
            </a:r>
          </a:p>
          <a:p>
            <a:endParaRPr lang="en-US" b="1" dirty="0"/>
          </a:p>
          <a:p>
            <a:r>
              <a:rPr lang="en-US" b="1" dirty="0"/>
              <a:t>Top Predictors (SHAP):</a:t>
            </a:r>
            <a:endParaRPr lang="en-US" dirty="0"/>
          </a:p>
          <a:p>
            <a:pPr marL="285750" indent="-285750">
              <a:buFont typeface="Arial" panose="020B0604020202020204" pitchFamily="34" charset="0"/>
              <a:buChar char="•"/>
            </a:pPr>
            <a:r>
              <a:rPr lang="en-US" dirty="0"/>
              <a:t>Post-pandemic indicator (sharp drop in predicted risk after 2020).</a:t>
            </a:r>
          </a:p>
          <a:p>
            <a:pPr marL="285750" indent="-285750">
              <a:buFont typeface="Arial" panose="020B0604020202020204" pitchFamily="34" charset="0"/>
              <a:buChar char="•"/>
            </a:pPr>
            <a:r>
              <a:rPr lang="en-US" dirty="0"/>
              <a:t>Median income (U-shaped risk relationship: higher risk in very low/high-income areas).</a:t>
            </a:r>
          </a:p>
          <a:p>
            <a:pPr marL="285750" indent="-285750">
              <a:buFont typeface="Arial" panose="020B0604020202020204" pitchFamily="34" charset="0"/>
              <a:buChar char="•"/>
            </a:pPr>
            <a:r>
              <a:rPr lang="en-US" dirty="0"/>
              <a:t>Labor force participation &amp; medium commute share (higher commuter exposure = higher risk).</a:t>
            </a:r>
          </a:p>
          <a:p>
            <a:pPr marL="285750" indent="-285750">
              <a:buFont typeface="Arial" panose="020B0604020202020204" pitchFamily="34" charset="0"/>
              <a:buChar char="•"/>
            </a:pPr>
            <a:r>
              <a:rPr lang="en-US" dirty="0"/>
              <a:t>Graduate degree share (negative association with crash risk).</a:t>
            </a:r>
          </a:p>
        </p:txBody>
      </p:sp>
      <p:grpSp>
        <p:nvGrpSpPr>
          <p:cNvPr id="10" name="Group 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1" name="Rectangle 10">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Audio 32">
            <a:extLst>
              <a:ext uri="{FF2B5EF4-FFF2-40B4-BE49-F238E27FC236}">
                <a16:creationId xmlns:a16="http://schemas.microsoft.com/office/drawing/2014/main" id="{28055648-EA02-B16E-D900-BA2BBC7378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880"/>
    </mc:Choice>
    <mc:Fallback>
      <p:transition spd="slow" advTm="124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7908" y="741391"/>
            <a:ext cx="3368866" cy="1026449"/>
          </a:xfrm>
        </p:spPr>
        <p:txBody>
          <a:bodyPr vert="horz" lIns="91440" tIns="45720" rIns="91440" bIns="45720" rtlCol="0" anchor="b">
            <a:normAutofit/>
          </a:bodyPr>
          <a:lstStyle/>
          <a:p>
            <a:pPr algn="l" defTabSz="914400">
              <a:lnSpc>
                <a:spcPct val="90000"/>
              </a:lnSpc>
            </a:pPr>
            <a:r>
              <a:rPr lang="en-US" sz="2800" dirty="0"/>
              <a:t>Conclusions</a:t>
            </a:r>
          </a:p>
        </p:txBody>
      </p:sp>
      <p:pic>
        <p:nvPicPr>
          <p:cNvPr id="5" name="Picture 4" descr="A person reaching for a paper on a table full of paper and sticky notes">
            <a:extLst>
              <a:ext uri="{FF2B5EF4-FFF2-40B4-BE49-F238E27FC236}">
                <a16:creationId xmlns:a16="http://schemas.microsoft.com/office/drawing/2014/main" id="{A1D25E7B-EFCE-9056-4BE1-0C381912D056}"/>
              </a:ext>
            </a:extLst>
          </p:cNvPr>
          <p:cNvPicPr>
            <a:picLocks noChangeAspect="1"/>
          </p:cNvPicPr>
          <p:nvPr/>
        </p:nvPicPr>
        <p:blipFill>
          <a:blip r:embed="rId5"/>
          <a:srcRect l="26706" r="28793" b="-1"/>
          <a:stretch>
            <a:fillRect/>
          </a:stretch>
        </p:blipFill>
        <p:spPr>
          <a:xfrm>
            <a:off x="20" y="10"/>
            <a:ext cx="4571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2521"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5117908" y="2533476"/>
            <a:ext cx="3690812" cy="3447832"/>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n-US" sz="1400" dirty="0"/>
              <a:t>Crash risk is strongly tied to socio-economic context and mobility behaviors – can predict ~40% of crashes without driver or weather data with </a:t>
            </a:r>
            <a:r>
              <a:rPr lang="en-US" sz="1400" dirty="0" err="1"/>
              <a:t>XGBoost</a:t>
            </a:r>
            <a:r>
              <a:rPr lang="en-US" sz="1400" dirty="0"/>
              <a:t>.</a:t>
            </a:r>
          </a:p>
          <a:p>
            <a:pPr marL="285750" indent="-285750">
              <a:buFont typeface="Arial" panose="020B0604020202020204" pitchFamily="34" charset="0"/>
              <a:buChar char="•"/>
            </a:pPr>
            <a:r>
              <a:rPr lang="en-US" sz="1400" dirty="0"/>
              <a:t>Commuting intensity, neighborhood income distributions, wealth distribution and Covid-19 effects reflect structural differences in traffic volume and pedestrian safety.</a:t>
            </a:r>
          </a:p>
          <a:p>
            <a:pPr marL="285750" indent="-285750">
              <a:buFont typeface="Arial" panose="020B0604020202020204" pitchFamily="34" charset="0"/>
              <a:buChar char="•"/>
            </a:pPr>
            <a:r>
              <a:rPr lang="en-US" sz="1400" dirty="0"/>
              <a:t>The model is suitable for regional risk analysis and safety planning, but </a:t>
            </a:r>
            <a:r>
              <a:rPr lang="en-US" sz="1400" i="1" dirty="0"/>
              <a:t>not individual underwriting</a:t>
            </a:r>
            <a:r>
              <a:rPr lang="en-US" sz="1400" dirty="0"/>
              <a:t>, due to fairness and ethical concerns.</a:t>
            </a:r>
          </a:p>
        </p:txBody>
      </p:sp>
      <p:pic>
        <p:nvPicPr>
          <p:cNvPr id="20" name="Audio 19">
            <a:extLst>
              <a:ext uri="{FF2B5EF4-FFF2-40B4-BE49-F238E27FC236}">
                <a16:creationId xmlns:a16="http://schemas.microsoft.com/office/drawing/2014/main" id="{4EF607E3-49C0-9ECA-B318-793D452B82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51"/>
    </mc:Choice>
    <mc:Fallback>
      <p:transition spd="slow" advTm="80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TotalTime>
  <Words>2056</Words>
  <Application>Microsoft Macintosh PowerPoint</Application>
  <PresentationFormat>On-screen Show (4:3)</PresentationFormat>
  <Paragraphs>84</Paragraphs>
  <Slides>8</Slides>
  <Notes>7</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Calibri</vt:lpstr>
      <vt:lpstr>Office Theme</vt:lpstr>
      <vt:lpstr>Predicting Auto Insurance Risk Using Gradient Boosting</vt:lpstr>
      <vt:lpstr>Background</vt:lpstr>
      <vt:lpstr>Research Questions</vt:lpstr>
      <vt:lpstr>Data and Sources</vt:lpstr>
      <vt:lpstr>PowerPoint Presentation</vt:lpstr>
      <vt:lpstr>Model Framework</vt:lpstr>
      <vt:lpstr>Results</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Anne Strauman-Scott</cp:lastModifiedBy>
  <cp:revision>23</cp:revision>
  <dcterms:created xsi:type="dcterms:W3CDTF">2013-01-27T09:14:16Z</dcterms:created>
  <dcterms:modified xsi:type="dcterms:W3CDTF">2025-07-28T21:54:28Z</dcterms:modified>
  <cp:category/>
</cp:coreProperties>
</file>